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Glacial Indifference Bold" charset="1" panose="00000800000000000000"/>
      <p:regular r:id="rId20"/>
    </p:embeddedFont>
    <p:embeddedFont>
      <p:font typeface="HK Grotesk" charset="1" panose="00000500000000000000"/>
      <p:regular r:id="rId21"/>
    </p:embeddedFont>
    <p:embeddedFont>
      <p:font typeface="HK Grotesk Bold" charset="1" panose="000008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6.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673707" y="-3005864"/>
            <a:ext cx="10847544" cy="13800596"/>
          </a:xfrm>
          <a:custGeom>
            <a:avLst/>
            <a:gdLst/>
            <a:ahLst/>
            <a:cxnLst/>
            <a:rect r="r" b="b" t="t" l="l"/>
            <a:pathLst>
              <a:path h="13800596" w="10847544">
                <a:moveTo>
                  <a:pt x="0" y="0"/>
                </a:moveTo>
                <a:lnTo>
                  <a:pt x="10847544" y="0"/>
                </a:lnTo>
                <a:lnTo>
                  <a:pt x="10847544" y="13800596"/>
                </a:lnTo>
                <a:lnTo>
                  <a:pt x="0" y="13800596"/>
                </a:lnTo>
                <a:lnTo>
                  <a:pt x="0" y="0"/>
                </a:lnTo>
                <a:close/>
              </a:path>
            </a:pathLst>
          </a:custGeom>
          <a:blipFill>
            <a:blip r:embed="rId3"/>
            <a:stretch>
              <a:fillRect l="-875" t="-5936" r="0" b="-5936"/>
            </a:stretch>
          </a:blipFill>
        </p:spPr>
      </p:sp>
      <p:sp>
        <p:nvSpPr>
          <p:cNvPr name="Freeform 4" id="4"/>
          <p:cNvSpPr/>
          <p:nvPr/>
        </p:nvSpPr>
        <p:spPr>
          <a:xfrm flipH="false" flipV="false" rot="0">
            <a:off x="5549092" y="3733112"/>
            <a:ext cx="8743570" cy="5825403"/>
          </a:xfrm>
          <a:custGeom>
            <a:avLst/>
            <a:gdLst/>
            <a:ahLst/>
            <a:cxnLst/>
            <a:rect r="r" b="b" t="t" l="l"/>
            <a:pathLst>
              <a:path h="5825403" w="8743570">
                <a:moveTo>
                  <a:pt x="0" y="0"/>
                </a:moveTo>
                <a:lnTo>
                  <a:pt x="8743570" y="0"/>
                </a:lnTo>
                <a:lnTo>
                  <a:pt x="8743570" y="5825403"/>
                </a:lnTo>
                <a:lnTo>
                  <a:pt x="0" y="5825403"/>
                </a:lnTo>
                <a:lnTo>
                  <a:pt x="0" y="0"/>
                </a:lnTo>
                <a:close/>
              </a:path>
            </a:pathLst>
          </a:custGeom>
          <a:blipFill>
            <a:blip r:embed="rId4"/>
            <a:stretch>
              <a:fillRect l="0" t="0" r="0" b="0"/>
            </a:stretch>
          </a:blipFill>
        </p:spPr>
      </p:sp>
      <p:sp>
        <p:nvSpPr>
          <p:cNvPr name="TextBox 5" id="5"/>
          <p:cNvSpPr txBox="true"/>
          <p:nvPr/>
        </p:nvSpPr>
        <p:spPr>
          <a:xfrm rot="0">
            <a:off x="5207756" y="485844"/>
            <a:ext cx="9779447" cy="2879783"/>
          </a:xfrm>
          <a:prstGeom prst="rect">
            <a:avLst/>
          </a:prstGeom>
        </p:spPr>
        <p:txBody>
          <a:bodyPr anchor="t" rtlCol="false" tIns="0" lIns="0" bIns="0" rIns="0">
            <a:spAutoFit/>
          </a:bodyPr>
          <a:lstStyle/>
          <a:p>
            <a:pPr algn="ctr">
              <a:lnSpc>
                <a:spcPts val="11307"/>
              </a:lnSpc>
            </a:pPr>
            <a:r>
              <a:rPr lang="en-US" b="true" sz="10006">
                <a:solidFill>
                  <a:srgbClr val="FFFFFF"/>
                </a:solidFill>
                <a:latin typeface="Glacial Indifference Bold"/>
                <a:ea typeface="Glacial Indifference Bold"/>
                <a:cs typeface="Glacial Indifference Bold"/>
                <a:sym typeface="Glacial Indifference Bold"/>
              </a:rPr>
              <a:t>CAMERA CHATBOT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10666318" y="3709843"/>
            <a:ext cx="8743570" cy="5825403"/>
          </a:xfrm>
          <a:custGeom>
            <a:avLst/>
            <a:gdLst/>
            <a:ahLst/>
            <a:cxnLst/>
            <a:rect r="r" b="b" t="t" l="l"/>
            <a:pathLst>
              <a:path h="5825403" w="8743570">
                <a:moveTo>
                  <a:pt x="0" y="0"/>
                </a:moveTo>
                <a:lnTo>
                  <a:pt x="8743570" y="0"/>
                </a:lnTo>
                <a:lnTo>
                  <a:pt x="8743570" y="5825403"/>
                </a:lnTo>
                <a:lnTo>
                  <a:pt x="0" y="5825403"/>
                </a:lnTo>
                <a:lnTo>
                  <a:pt x="0" y="0"/>
                </a:lnTo>
                <a:close/>
              </a:path>
            </a:pathLst>
          </a:custGeom>
          <a:blipFill>
            <a:blip r:embed="rId4"/>
            <a:stretch>
              <a:fillRect l="0" t="0" r="0" b="0"/>
            </a:stretch>
          </a:blipFill>
        </p:spPr>
      </p:sp>
      <p:sp>
        <p:nvSpPr>
          <p:cNvPr name="TextBox 5" id="5"/>
          <p:cNvSpPr txBox="true"/>
          <p:nvPr/>
        </p:nvSpPr>
        <p:spPr>
          <a:xfrm rot="0">
            <a:off x="366539" y="310512"/>
            <a:ext cx="16892761" cy="1013967"/>
          </a:xfrm>
          <a:prstGeom prst="rect">
            <a:avLst/>
          </a:prstGeom>
        </p:spPr>
        <p:txBody>
          <a:bodyPr anchor="t" rtlCol="false" tIns="0" lIns="0" bIns="0" rIns="0">
            <a:spAutoFit/>
          </a:bodyPr>
          <a:lstStyle/>
          <a:p>
            <a:pPr algn="l">
              <a:lnSpc>
                <a:spcPts val="7813"/>
              </a:lnSpc>
            </a:pPr>
            <a:r>
              <a:rPr lang="en-US" b="true" sz="6914">
                <a:solidFill>
                  <a:srgbClr val="FFFFFF"/>
                </a:solidFill>
                <a:latin typeface="Glacial Indifference Bold"/>
                <a:ea typeface="Glacial Indifference Bold"/>
                <a:cs typeface="Glacial Indifference Bold"/>
                <a:sym typeface="Glacial Indifference Bold"/>
              </a:rPr>
              <a:t> GUI DEVEL</a:t>
            </a:r>
            <a:r>
              <a:rPr lang="en-US" b="true" sz="6914">
                <a:solidFill>
                  <a:srgbClr val="FFFFFF"/>
                </a:solidFill>
                <a:latin typeface="Glacial Indifference Bold"/>
                <a:ea typeface="Glacial Indifference Bold"/>
                <a:cs typeface="Glacial Indifference Bold"/>
                <a:sym typeface="Glacial Indifference Bold"/>
              </a:rPr>
              <a:t>OPMENT (USER INTERFACE)</a:t>
            </a:r>
          </a:p>
        </p:txBody>
      </p:sp>
      <p:sp>
        <p:nvSpPr>
          <p:cNvPr name="TextBox 6" id="6"/>
          <p:cNvSpPr txBox="true"/>
          <p:nvPr/>
        </p:nvSpPr>
        <p:spPr>
          <a:xfrm rot="0">
            <a:off x="366539" y="2152274"/>
            <a:ext cx="9607884" cy="6647441"/>
          </a:xfrm>
          <a:prstGeom prst="rect">
            <a:avLst/>
          </a:prstGeom>
        </p:spPr>
        <p:txBody>
          <a:bodyPr anchor="t" rtlCol="false" tIns="0" lIns="0" bIns="0" rIns="0">
            <a:spAutoFit/>
          </a:bodyPr>
          <a:lstStyle/>
          <a:p>
            <a:pPr algn="l" marL="818197" indent="-409099" lvl="1">
              <a:lnSpc>
                <a:spcPts val="5305"/>
              </a:lnSpc>
              <a:buFont typeface="Arial"/>
              <a:buChar char="•"/>
            </a:pPr>
            <a:r>
              <a:rPr lang="en-US" sz="3789">
                <a:solidFill>
                  <a:srgbClr val="FFFFFF"/>
                </a:solidFill>
                <a:latin typeface="HK Grotesk"/>
                <a:ea typeface="HK Grotesk"/>
                <a:cs typeface="HK Grotesk"/>
                <a:sym typeface="HK Grotesk"/>
              </a:rPr>
              <a:t>Concept: Interactive desktop interface for controlling audio/video/chat.</a:t>
            </a:r>
          </a:p>
          <a:p>
            <a:pPr algn="l" marL="818197" indent="-409099" lvl="1">
              <a:lnSpc>
                <a:spcPts val="5305"/>
              </a:lnSpc>
              <a:buFont typeface="Arial"/>
              <a:buChar char="•"/>
            </a:pPr>
            <a:r>
              <a:rPr lang="en-US" sz="3789">
                <a:solidFill>
                  <a:srgbClr val="FFFFFF"/>
                </a:solidFill>
                <a:latin typeface="HK Grotesk"/>
                <a:ea typeface="HK Grotesk"/>
                <a:cs typeface="HK Grotesk"/>
                <a:sym typeface="HK Grotesk"/>
              </a:rPr>
              <a:t>Library/Tool: PyQt5</a:t>
            </a:r>
          </a:p>
          <a:p>
            <a:pPr algn="l" marL="818197" indent="-409099" lvl="1">
              <a:lnSpc>
                <a:spcPts val="5305"/>
              </a:lnSpc>
              <a:buFont typeface="Arial"/>
              <a:buChar char="•"/>
            </a:pPr>
            <a:r>
              <a:rPr lang="en-US" sz="3789">
                <a:solidFill>
                  <a:srgbClr val="FFFFFF"/>
                </a:solidFill>
                <a:latin typeface="HK Grotesk"/>
                <a:ea typeface="HK Grotesk"/>
                <a:cs typeface="HK Grotesk"/>
                <a:sym typeface="HK Grotesk"/>
              </a:rPr>
              <a:t>What it does:</a:t>
            </a:r>
          </a:p>
          <a:p>
            <a:pPr algn="l" marL="818197" indent="-409099" lvl="1">
              <a:lnSpc>
                <a:spcPts val="5305"/>
              </a:lnSpc>
              <a:buFont typeface="Arial"/>
              <a:buChar char="•"/>
            </a:pPr>
            <a:r>
              <a:rPr lang="en-US" sz="3789">
                <a:solidFill>
                  <a:srgbClr val="FFFFFF"/>
                </a:solidFill>
                <a:latin typeface="HK Grotesk"/>
                <a:ea typeface="HK Grotesk"/>
                <a:cs typeface="HK Grotesk"/>
                <a:sym typeface="HK Grotesk"/>
              </a:rPr>
              <a:t>Displays video frames with detection boxes</a:t>
            </a:r>
          </a:p>
          <a:p>
            <a:pPr algn="l" marL="818197" indent="-409099" lvl="1">
              <a:lnSpc>
                <a:spcPts val="5305"/>
              </a:lnSpc>
              <a:buFont typeface="Arial"/>
              <a:buChar char="•"/>
            </a:pPr>
            <a:r>
              <a:rPr lang="en-US" sz="3789">
                <a:solidFill>
                  <a:srgbClr val="FFFFFF"/>
                </a:solidFill>
                <a:latin typeface="HK Grotesk"/>
                <a:ea typeface="HK Grotesk"/>
                <a:cs typeface="HK Grotesk"/>
                <a:sym typeface="HK Grotesk"/>
              </a:rPr>
              <a:t>Shows transcription text</a:t>
            </a:r>
          </a:p>
          <a:p>
            <a:pPr algn="l" marL="818197" indent="-409099" lvl="1">
              <a:lnSpc>
                <a:spcPts val="5305"/>
              </a:lnSpc>
              <a:buFont typeface="Arial"/>
              <a:buChar char="•"/>
            </a:pPr>
            <a:r>
              <a:rPr lang="en-US" sz="3789">
                <a:solidFill>
                  <a:srgbClr val="FFFFFF"/>
                </a:solidFill>
                <a:latin typeface="HK Grotesk"/>
                <a:ea typeface="HK Grotesk"/>
                <a:cs typeface="HK Grotesk"/>
                <a:sym typeface="HK Grotesk"/>
              </a:rPr>
              <a:t>Provides chatbot interaction</a:t>
            </a:r>
          </a:p>
          <a:p>
            <a:pPr algn="l" marL="818197" indent="-409099" lvl="1">
              <a:lnSpc>
                <a:spcPts val="5305"/>
              </a:lnSpc>
              <a:buFont typeface="Arial"/>
              <a:buChar char="•"/>
            </a:pPr>
            <a:r>
              <a:rPr lang="en-US" sz="3789">
                <a:solidFill>
                  <a:srgbClr val="FFFFFF"/>
                </a:solidFill>
                <a:latin typeface="HK Grotesk"/>
                <a:ea typeface="HK Grotesk"/>
                <a:cs typeface="HK Grotesk"/>
                <a:sym typeface="HK Grotesk"/>
              </a:rPr>
              <a:t>Buttons for audio control</a:t>
            </a:r>
          </a:p>
          <a:p>
            <a:pPr algn="l">
              <a:lnSpc>
                <a:spcPts val="5305"/>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false" flipV="false" rot="0">
            <a:off x="344366" y="3374598"/>
            <a:ext cx="7527177" cy="4234037"/>
          </a:xfrm>
          <a:custGeom>
            <a:avLst/>
            <a:gdLst/>
            <a:ahLst/>
            <a:cxnLst/>
            <a:rect r="r" b="b" t="t" l="l"/>
            <a:pathLst>
              <a:path h="4234037" w="7527177">
                <a:moveTo>
                  <a:pt x="0" y="0"/>
                </a:moveTo>
                <a:lnTo>
                  <a:pt x="7527177" y="0"/>
                </a:lnTo>
                <a:lnTo>
                  <a:pt x="7527177" y="4234037"/>
                </a:lnTo>
                <a:lnTo>
                  <a:pt x="0" y="4234037"/>
                </a:lnTo>
                <a:lnTo>
                  <a:pt x="0" y="0"/>
                </a:lnTo>
                <a:close/>
              </a:path>
            </a:pathLst>
          </a:custGeom>
          <a:blipFill>
            <a:blip r:embed="rId4"/>
            <a:stretch>
              <a:fillRect l="0" t="0" r="0" b="0"/>
            </a:stretch>
          </a:blipFill>
        </p:spPr>
      </p:sp>
      <p:sp>
        <p:nvSpPr>
          <p:cNvPr name="TextBox 5" id="5"/>
          <p:cNvSpPr txBox="true"/>
          <p:nvPr/>
        </p:nvSpPr>
        <p:spPr>
          <a:xfrm rot="0">
            <a:off x="4557553" y="449155"/>
            <a:ext cx="12946608" cy="639318"/>
          </a:xfrm>
          <a:prstGeom prst="rect">
            <a:avLst/>
          </a:prstGeom>
        </p:spPr>
        <p:txBody>
          <a:bodyPr anchor="t" rtlCol="false" tIns="0" lIns="0" bIns="0" rIns="0">
            <a:spAutoFit/>
          </a:bodyPr>
          <a:lstStyle/>
          <a:p>
            <a:pPr algn="r">
              <a:lnSpc>
                <a:spcPts val="4988"/>
              </a:lnSpc>
            </a:pPr>
            <a:r>
              <a:rPr lang="en-US" b="true" sz="4414">
                <a:solidFill>
                  <a:srgbClr val="FFFFFF"/>
                </a:solidFill>
                <a:latin typeface="Glacial Indifference Bold"/>
                <a:ea typeface="Glacial Indifference Bold"/>
                <a:cs typeface="Glacial Indifference Bold"/>
                <a:sym typeface="Glacial Indifference Bold"/>
              </a:rPr>
              <a:t>MULTI-THREADING FOR REAL-TIME PERFORMANCE</a:t>
            </a:r>
          </a:p>
        </p:txBody>
      </p:sp>
      <p:sp>
        <p:nvSpPr>
          <p:cNvPr name="TextBox 6" id="6"/>
          <p:cNvSpPr txBox="true"/>
          <p:nvPr/>
        </p:nvSpPr>
        <p:spPr>
          <a:xfrm rot="0">
            <a:off x="8059233" y="2514419"/>
            <a:ext cx="9753982" cy="5887720"/>
          </a:xfrm>
          <a:prstGeom prst="rect">
            <a:avLst/>
          </a:prstGeom>
        </p:spPr>
        <p:txBody>
          <a:bodyPr anchor="t" rtlCol="false" tIns="0" lIns="0" bIns="0" rIns="0">
            <a:spAutoFit/>
          </a:bodyPr>
          <a:lstStyle/>
          <a:p>
            <a:pPr algn="r" marL="798828" indent="-399414" lvl="1">
              <a:lnSpc>
                <a:spcPts val="5179"/>
              </a:lnSpc>
              <a:buFont typeface="Arial"/>
              <a:buChar char="•"/>
            </a:pPr>
            <a:r>
              <a:rPr lang="en-US" sz="3699">
                <a:solidFill>
                  <a:srgbClr val="FFFFFF"/>
                </a:solidFill>
                <a:latin typeface="HK Grotesk"/>
                <a:ea typeface="HK Grotesk"/>
                <a:cs typeface="HK Grotesk"/>
                <a:sym typeface="HK Grotesk"/>
              </a:rPr>
              <a:t>Concept: Running video and audio processing in parallel threads.</a:t>
            </a:r>
          </a:p>
          <a:p>
            <a:pPr algn="r" marL="798828" indent="-399414" lvl="1">
              <a:lnSpc>
                <a:spcPts val="5179"/>
              </a:lnSpc>
              <a:buFont typeface="Arial"/>
              <a:buChar char="•"/>
            </a:pPr>
            <a:r>
              <a:rPr lang="en-US" sz="3699">
                <a:solidFill>
                  <a:srgbClr val="FFFFFF"/>
                </a:solidFill>
                <a:latin typeface="HK Grotesk"/>
                <a:ea typeface="HK Grotesk"/>
                <a:cs typeface="HK Grotesk"/>
                <a:sym typeface="HK Grotesk"/>
              </a:rPr>
              <a:t>Tool: QThread from PyQt5</a:t>
            </a:r>
          </a:p>
          <a:p>
            <a:pPr algn="r" marL="798828" indent="-399414" lvl="1">
              <a:lnSpc>
                <a:spcPts val="5179"/>
              </a:lnSpc>
              <a:buFont typeface="Arial"/>
              <a:buChar char="•"/>
            </a:pPr>
            <a:r>
              <a:rPr lang="en-US" sz="3699">
                <a:solidFill>
                  <a:srgbClr val="FFFFFF"/>
                </a:solidFill>
                <a:latin typeface="HK Grotesk"/>
                <a:ea typeface="HK Grotesk"/>
                <a:cs typeface="HK Grotesk"/>
                <a:sym typeface="HK Grotesk"/>
              </a:rPr>
              <a:t>What it does:</a:t>
            </a:r>
          </a:p>
          <a:p>
            <a:pPr algn="r" marL="798828" indent="-399414" lvl="1">
              <a:lnSpc>
                <a:spcPts val="5179"/>
              </a:lnSpc>
              <a:buFont typeface="Arial"/>
              <a:buChar char="•"/>
            </a:pPr>
            <a:r>
              <a:rPr lang="en-US" sz="3699">
                <a:solidFill>
                  <a:srgbClr val="FFFFFF"/>
                </a:solidFill>
                <a:latin typeface="HK Grotesk"/>
                <a:ea typeface="HK Grotesk"/>
                <a:cs typeface="HK Grotesk"/>
                <a:sym typeface="HK Grotesk"/>
              </a:rPr>
              <a:t>Keeps the GUI responsive</a:t>
            </a:r>
            <a:r>
              <a:rPr lang="en-US" sz="3699">
                <a:solidFill>
                  <a:srgbClr val="FFFFFF"/>
                </a:solidFill>
                <a:latin typeface="HK Grotesk"/>
                <a:ea typeface="HK Grotesk"/>
                <a:cs typeface="HK Grotesk"/>
                <a:sym typeface="HK Grotesk"/>
              </a:rPr>
              <a:t> while processing audio/video in the background.</a:t>
            </a:r>
          </a:p>
          <a:p>
            <a:pPr algn="r" marL="798828" indent="-399414" lvl="1">
              <a:lnSpc>
                <a:spcPts val="5179"/>
              </a:lnSpc>
              <a:buFont typeface="Arial"/>
              <a:buChar char="•"/>
            </a:pPr>
            <a:r>
              <a:rPr lang="en-US" sz="3699">
                <a:solidFill>
                  <a:srgbClr val="FFFFFF"/>
                </a:solidFill>
                <a:latin typeface="HK Grotesk"/>
                <a:ea typeface="HK Grotesk"/>
                <a:cs typeface="HK Grotesk"/>
                <a:sym typeface="HK Grotesk"/>
              </a:rPr>
              <a:t>Avoids GUI freezing by isolating long-running tasks.</a:t>
            </a:r>
          </a:p>
          <a:p>
            <a:pPr algn="r">
              <a:lnSpc>
                <a:spcPts val="517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grpSp>
        <p:nvGrpSpPr>
          <p:cNvPr name="Group 4" id="4"/>
          <p:cNvGrpSpPr>
            <a:grpSpLocks noChangeAspect="true"/>
          </p:cNvGrpSpPr>
          <p:nvPr/>
        </p:nvGrpSpPr>
        <p:grpSpPr>
          <a:xfrm rot="0">
            <a:off x="233323" y="2060720"/>
            <a:ext cx="6165560" cy="616556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45820" t="0" r="-45820" b="0"/>
              </a:stretch>
            </a:blipFill>
          </p:spPr>
        </p:sp>
      </p:grpSp>
      <p:sp>
        <p:nvSpPr>
          <p:cNvPr name="TextBox 8" id="8"/>
          <p:cNvSpPr txBox="true"/>
          <p:nvPr/>
        </p:nvSpPr>
        <p:spPr>
          <a:xfrm rot="0">
            <a:off x="4643897" y="525590"/>
            <a:ext cx="13255586"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LOCAL EXECUTION &amp; PRIVACY</a:t>
            </a:r>
          </a:p>
        </p:txBody>
      </p:sp>
      <p:sp>
        <p:nvSpPr>
          <p:cNvPr name="TextBox 9" id="9"/>
          <p:cNvSpPr txBox="true"/>
          <p:nvPr/>
        </p:nvSpPr>
        <p:spPr>
          <a:xfrm rot="0">
            <a:off x="6663786" y="3723315"/>
            <a:ext cx="11235697" cy="3701985"/>
          </a:xfrm>
          <a:prstGeom prst="rect">
            <a:avLst/>
          </a:prstGeom>
        </p:spPr>
        <p:txBody>
          <a:bodyPr anchor="t" rtlCol="false" tIns="0" lIns="0" bIns="0" rIns="0">
            <a:spAutoFit/>
          </a:bodyPr>
          <a:lstStyle/>
          <a:p>
            <a:pPr algn="r" marL="756206" indent="-378103" lvl="1">
              <a:lnSpc>
                <a:spcPts val="4903"/>
              </a:lnSpc>
              <a:buFont typeface="Arial"/>
              <a:buChar char="•"/>
            </a:pPr>
            <a:r>
              <a:rPr lang="en-US" sz="3502">
                <a:solidFill>
                  <a:srgbClr val="FFFFFF"/>
                </a:solidFill>
                <a:latin typeface="HK Grotesk"/>
                <a:ea typeface="HK Grotesk"/>
                <a:cs typeface="HK Grotesk"/>
                <a:sym typeface="HK Grotesk"/>
              </a:rPr>
              <a:t>Concept: No cloud services needed.</a:t>
            </a:r>
          </a:p>
          <a:p>
            <a:pPr algn="r" marL="756206" indent="-378103" lvl="1">
              <a:lnSpc>
                <a:spcPts val="4903"/>
              </a:lnSpc>
              <a:buFont typeface="Arial"/>
              <a:buChar char="•"/>
            </a:pPr>
            <a:r>
              <a:rPr lang="en-US" sz="3502">
                <a:solidFill>
                  <a:srgbClr val="FFFFFF"/>
                </a:solidFill>
                <a:latin typeface="HK Grotesk"/>
                <a:ea typeface="HK Grotesk"/>
                <a:cs typeface="HK Grotesk"/>
                <a:sym typeface="HK Grotesk"/>
              </a:rPr>
              <a:t>Tool: Ollama runs LLM locally using models like Mistral.</a:t>
            </a:r>
          </a:p>
          <a:p>
            <a:pPr algn="r" marL="756206" indent="-378103" lvl="1">
              <a:lnSpc>
                <a:spcPts val="4903"/>
              </a:lnSpc>
              <a:buFont typeface="Arial"/>
              <a:buChar char="•"/>
            </a:pPr>
            <a:r>
              <a:rPr lang="en-US" sz="3502">
                <a:solidFill>
                  <a:srgbClr val="FFFFFF"/>
                </a:solidFill>
                <a:latin typeface="HK Grotesk"/>
                <a:ea typeface="HK Grotesk"/>
                <a:cs typeface="HK Grotesk"/>
                <a:sym typeface="HK Grotesk"/>
              </a:rPr>
              <a:t>Why it's important: Ensures data privacy and works without internet access—great for offline classrooms.</a:t>
            </a:r>
          </a:p>
          <a:p>
            <a:pPr algn="r">
              <a:lnSpc>
                <a:spcPts val="4903"/>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2611760" y="720483"/>
            <a:ext cx="13688254" cy="8846034"/>
          </a:xfrm>
          <a:custGeom>
            <a:avLst/>
            <a:gdLst/>
            <a:ahLst/>
            <a:cxnLst/>
            <a:rect r="r" b="b" t="t" l="l"/>
            <a:pathLst>
              <a:path h="8846034" w="13688254">
                <a:moveTo>
                  <a:pt x="0" y="0"/>
                </a:moveTo>
                <a:lnTo>
                  <a:pt x="13688254" y="0"/>
                </a:lnTo>
                <a:lnTo>
                  <a:pt x="13688254" y="8846034"/>
                </a:lnTo>
                <a:lnTo>
                  <a:pt x="0" y="8846034"/>
                </a:lnTo>
                <a:lnTo>
                  <a:pt x="0" y="0"/>
                </a:lnTo>
                <a:close/>
              </a:path>
            </a:pathLst>
          </a:custGeom>
          <a:blipFill>
            <a:blip r:embed="rId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4338336" y="-3273956"/>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5243404" y="5626628"/>
            <a:ext cx="7801192" cy="555249"/>
          </a:xfrm>
          <a:prstGeom prst="rect">
            <a:avLst/>
          </a:prstGeom>
        </p:spPr>
        <p:txBody>
          <a:bodyPr anchor="t" rtlCol="false" tIns="0" lIns="0" bIns="0" rIns="0">
            <a:spAutoFit/>
          </a:bodyPr>
          <a:lstStyle/>
          <a:p>
            <a:pPr algn="ctr">
              <a:lnSpc>
                <a:spcPts val="4570"/>
              </a:lnSpc>
            </a:pPr>
            <a:r>
              <a:rPr lang="en-US" sz="3264">
                <a:solidFill>
                  <a:srgbClr val="FFFFFF"/>
                </a:solidFill>
                <a:latin typeface="HK Grotesk"/>
                <a:ea typeface="HK Grotesk"/>
                <a:cs typeface="HK Grotesk"/>
                <a:sym typeface="HK Grotesk"/>
              </a:rPr>
              <a:t>FOR YOUR ATTENTION</a:t>
            </a:r>
          </a:p>
        </p:txBody>
      </p:sp>
      <p:sp>
        <p:nvSpPr>
          <p:cNvPr name="TextBox 5" id="5"/>
          <p:cNvSpPr txBox="true"/>
          <p:nvPr/>
        </p:nvSpPr>
        <p:spPr>
          <a:xfrm rot="0">
            <a:off x="4651632" y="4171798"/>
            <a:ext cx="8984736" cy="1451033"/>
          </a:xfrm>
          <a:prstGeom prst="rect">
            <a:avLst/>
          </a:prstGeom>
        </p:spPr>
        <p:txBody>
          <a:bodyPr anchor="t" rtlCol="false" tIns="0" lIns="0" bIns="0" rIns="0">
            <a:spAutoFit/>
          </a:bodyPr>
          <a:lstStyle/>
          <a:p>
            <a:pPr algn="ctr">
              <a:lnSpc>
                <a:spcPts val="11307"/>
              </a:lnSpc>
            </a:pPr>
            <a:r>
              <a:rPr lang="en-US" b="true" sz="10006">
                <a:solidFill>
                  <a:srgbClr val="FFFFFF"/>
                </a:solidFill>
                <a:latin typeface="Glacial Indifference Bold"/>
                <a:ea typeface="Glacial Indifference Bold"/>
                <a:cs typeface="Glacial Indifference Bold"/>
                <a:sym typeface="Glacial Indifference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10472094" y="1487284"/>
            <a:ext cx="7312431" cy="7312431"/>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712" t="0" r="-24712" b="0"/>
              </a:stretch>
            </a:blipFill>
          </p:spPr>
        </p:sp>
      </p:grpSp>
      <p:sp>
        <p:nvSpPr>
          <p:cNvPr name="TextBox 8" id="8"/>
          <p:cNvSpPr txBox="true"/>
          <p:nvPr/>
        </p:nvSpPr>
        <p:spPr>
          <a:xfrm rot="0">
            <a:off x="620322" y="310512"/>
            <a:ext cx="8791129"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ABOUT THE PROJECT</a:t>
            </a:r>
          </a:p>
        </p:txBody>
      </p:sp>
      <p:sp>
        <p:nvSpPr>
          <p:cNvPr name="TextBox 9" id="9"/>
          <p:cNvSpPr txBox="true"/>
          <p:nvPr/>
        </p:nvSpPr>
        <p:spPr>
          <a:xfrm rot="0">
            <a:off x="388547" y="1765792"/>
            <a:ext cx="9607884" cy="8075556"/>
          </a:xfrm>
          <a:prstGeom prst="rect">
            <a:avLst/>
          </a:prstGeom>
        </p:spPr>
        <p:txBody>
          <a:bodyPr anchor="t" rtlCol="false" tIns="0" lIns="0" bIns="0" rIns="0">
            <a:spAutoFit/>
          </a:bodyPr>
          <a:lstStyle/>
          <a:p>
            <a:pPr algn="l">
              <a:lnSpc>
                <a:spcPts val="3765"/>
              </a:lnSpc>
            </a:pPr>
            <a:r>
              <a:rPr lang="en-US" sz="2689">
                <a:solidFill>
                  <a:srgbClr val="FFFFFF"/>
                </a:solidFill>
                <a:latin typeface="HK Grotesk"/>
                <a:ea typeface="HK Grotesk"/>
                <a:cs typeface="HK Grotesk"/>
                <a:sym typeface="HK Grotesk"/>
              </a:rPr>
              <a:t>The Smart Classroom Assistant is a desktop application designed to enhance classroom interactivity using AI technologies. It combines real-time object detection, speech-to-text conversion, and an AI-powered chatbot within an intuitive GUI.</a:t>
            </a:r>
          </a:p>
          <a:p>
            <a:pPr algn="l">
              <a:lnSpc>
                <a:spcPts val="3765"/>
              </a:lnSpc>
            </a:pPr>
            <a:r>
              <a:rPr lang="en-US" sz="2689">
                <a:solidFill>
                  <a:srgbClr val="FFFFFF"/>
                </a:solidFill>
                <a:latin typeface="HK Grotesk"/>
                <a:ea typeface="HK Grotesk"/>
                <a:cs typeface="HK Grotesk"/>
                <a:sym typeface="HK Grotesk"/>
              </a:rPr>
              <a:t>Students or instructors can interact with the assistant using their voice, and the assistant will:</a:t>
            </a:r>
          </a:p>
          <a:p>
            <a:pPr algn="l" marL="580713" indent="-290357" lvl="1">
              <a:lnSpc>
                <a:spcPts val="3765"/>
              </a:lnSpc>
              <a:buFont typeface="Arial"/>
              <a:buChar char="•"/>
            </a:pPr>
            <a:r>
              <a:rPr lang="en-US" sz="2689">
                <a:solidFill>
                  <a:srgbClr val="FFFFFF"/>
                </a:solidFill>
                <a:latin typeface="HK Grotesk"/>
                <a:ea typeface="HK Grotesk"/>
                <a:cs typeface="HK Grotesk"/>
                <a:sym typeface="HK Grotesk"/>
              </a:rPr>
              <a:t>Recognize speech in real-time and display the transcribed text.</a:t>
            </a:r>
          </a:p>
          <a:p>
            <a:pPr algn="l" marL="580713" indent="-290357" lvl="1">
              <a:lnSpc>
                <a:spcPts val="3765"/>
              </a:lnSpc>
              <a:buFont typeface="Arial"/>
              <a:buChar char="•"/>
            </a:pPr>
            <a:r>
              <a:rPr lang="en-US" sz="2689">
                <a:solidFill>
                  <a:srgbClr val="FFFFFF"/>
                </a:solidFill>
                <a:latin typeface="HK Grotesk"/>
                <a:ea typeface="HK Grotesk"/>
                <a:cs typeface="HK Grotesk"/>
                <a:sym typeface="HK Grotesk"/>
              </a:rPr>
              <a:t>Respond using a large language model (e.g., Mistral via Ollama).</a:t>
            </a:r>
          </a:p>
          <a:p>
            <a:pPr algn="l" marL="580713" indent="-290357" lvl="1">
              <a:lnSpc>
                <a:spcPts val="3765"/>
              </a:lnSpc>
              <a:buFont typeface="Arial"/>
              <a:buChar char="•"/>
            </a:pPr>
            <a:r>
              <a:rPr lang="en-US" sz="2689">
                <a:solidFill>
                  <a:srgbClr val="FFFFFF"/>
                </a:solidFill>
                <a:latin typeface="HK Grotesk"/>
                <a:ea typeface="HK Grotesk"/>
                <a:cs typeface="HK Grotesk"/>
                <a:sym typeface="HK Grotesk"/>
              </a:rPr>
              <a:t>Detect physical objects or gestures in the classroom using a webcam and a deep learning-based detection model (YOLOv5).</a:t>
            </a:r>
          </a:p>
          <a:p>
            <a:pPr algn="l">
              <a:lnSpc>
                <a:spcPts val="3765"/>
              </a:lnSpc>
            </a:pPr>
            <a:r>
              <a:rPr lang="en-US" sz="2689">
                <a:solidFill>
                  <a:srgbClr val="FFFFFF"/>
                </a:solidFill>
                <a:latin typeface="HK Grotesk"/>
                <a:ea typeface="HK Grotesk"/>
                <a:cs typeface="HK Grotesk"/>
                <a:sym typeface="HK Grotesk"/>
              </a:rPr>
              <a:t>This tool runs entirely on a local PC, making it suitable for educational settings where privacy and offline functionality are important.</a:t>
            </a:r>
          </a:p>
          <a:p>
            <a:pPr algn="l">
              <a:lnSpc>
                <a:spcPts val="3765"/>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true" flipV="false" rot="0">
            <a:off x="2500831" y="1028700"/>
            <a:ext cx="4956202" cy="8229600"/>
          </a:xfrm>
          <a:custGeom>
            <a:avLst/>
            <a:gdLst/>
            <a:ahLst/>
            <a:cxnLst/>
            <a:rect r="r" b="b" t="t" l="l"/>
            <a:pathLst>
              <a:path h="8229600" w="4956202">
                <a:moveTo>
                  <a:pt x="4956202" y="0"/>
                </a:moveTo>
                <a:lnTo>
                  <a:pt x="0" y="0"/>
                </a:lnTo>
                <a:lnTo>
                  <a:pt x="0" y="8229600"/>
                </a:lnTo>
                <a:lnTo>
                  <a:pt x="4956202" y="8229600"/>
                </a:lnTo>
                <a:lnTo>
                  <a:pt x="4956202" y="0"/>
                </a:lnTo>
                <a:close/>
              </a:path>
            </a:pathLst>
          </a:custGeom>
          <a:blipFill>
            <a:blip r:embed="rId4"/>
            <a:stretch>
              <a:fillRect l="0" t="0" r="0" b="0"/>
            </a:stretch>
          </a:blipFill>
        </p:spPr>
      </p:sp>
      <p:sp>
        <p:nvSpPr>
          <p:cNvPr name="TextBox 5" id="5"/>
          <p:cNvSpPr txBox="true"/>
          <p:nvPr/>
        </p:nvSpPr>
        <p:spPr>
          <a:xfrm rot="0">
            <a:off x="11928743" y="930443"/>
            <a:ext cx="5330557"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YOLOV5</a:t>
            </a:r>
          </a:p>
        </p:txBody>
      </p:sp>
      <p:sp>
        <p:nvSpPr>
          <p:cNvPr name="TextBox 6" id="6"/>
          <p:cNvSpPr txBox="true"/>
          <p:nvPr/>
        </p:nvSpPr>
        <p:spPr>
          <a:xfrm rot="0">
            <a:off x="9310007" y="2660171"/>
            <a:ext cx="8236272" cy="6598129"/>
          </a:xfrm>
          <a:prstGeom prst="rect">
            <a:avLst/>
          </a:prstGeom>
        </p:spPr>
        <p:txBody>
          <a:bodyPr anchor="t" rtlCol="false" tIns="0" lIns="0" bIns="0" rIns="0">
            <a:spAutoFit/>
          </a:bodyPr>
          <a:lstStyle/>
          <a:p>
            <a:pPr algn="r">
              <a:lnSpc>
                <a:spcPts val="3711"/>
              </a:lnSpc>
            </a:pPr>
            <a:r>
              <a:rPr lang="en-US" sz="2650">
                <a:solidFill>
                  <a:srgbClr val="FFFFFF"/>
                </a:solidFill>
                <a:latin typeface="HK Grotesk"/>
                <a:ea typeface="HK Grotesk"/>
                <a:cs typeface="HK Grotesk"/>
                <a:sym typeface="HK Grotesk"/>
              </a:rPr>
              <a:t>YOLOv5 (You Only Look Once version 5) is a state-of-the-art, real-time object detection model developed by Ultralytics. It uses deep learning to detect multiple objects in an image or video frame in a single forward pass, making it extremely fast and efficient.</a:t>
            </a:r>
          </a:p>
          <a:p>
            <a:pPr algn="r">
              <a:lnSpc>
                <a:spcPts val="3711"/>
              </a:lnSpc>
            </a:pPr>
            <a:r>
              <a:rPr lang="en-US" sz="2650">
                <a:solidFill>
                  <a:srgbClr val="FFFFFF"/>
                </a:solidFill>
                <a:latin typeface="HK Grotesk"/>
                <a:ea typeface="HK Grotesk"/>
                <a:cs typeface="HK Grotesk"/>
                <a:sym typeface="HK Grotesk"/>
              </a:rPr>
              <a:t>YOLOv5 is built on convolutional neural networks (CNNs) and is known for its balance of speed, accuracy, and small model size, making it suitable for real-time applications like surveillance, robotics, and classroom assistants.</a:t>
            </a:r>
          </a:p>
          <a:p>
            <a:pPr algn="r">
              <a:lnSpc>
                <a:spcPts val="3711"/>
              </a:lnSpc>
            </a:pPr>
            <a:r>
              <a:rPr lang="en-US" sz="2650">
                <a:solidFill>
                  <a:srgbClr val="FFFFFF"/>
                </a:solidFill>
                <a:latin typeface="HK Grotesk"/>
                <a:ea typeface="HK Grotesk"/>
                <a:cs typeface="HK Grotesk"/>
                <a:sym typeface="HK Grotesk"/>
              </a:rPr>
              <a:t>It supports PyTorch, has pre-trained models (like yolov5s.pt, yolov5m.pt, etc.), and can be easily customized for detecting specific objects.</a:t>
            </a:r>
          </a:p>
          <a:p>
            <a:pPr algn="r">
              <a:lnSpc>
                <a:spcPts val="3711"/>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545058" y="1532097"/>
            <a:ext cx="10944752" cy="3323791"/>
          </a:xfrm>
          <a:custGeom>
            <a:avLst/>
            <a:gdLst/>
            <a:ahLst/>
            <a:cxnLst/>
            <a:rect r="r" b="b" t="t" l="l"/>
            <a:pathLst>
              <a:path h="3323791" w="10944752">
                <a:moveTo>
                  <a:pt x="0" y="0"/>
                </a:moveTo>
                <a:lnTo>
                  <a:pt x="10944752" y="0"/>
                </a:lnTo>
                <a:lnTo>
                  <a:pt x="10944752" y="3323791"/>
                </a:lnTo>
                <a:lnTo>
                  <a:pt x="0" y="3323791"/>
                </a:lnTo>
                <a:lnTo>
                  <a:pt x="0" y="0"/>
                </a:lnTo>
                <a:close/>
              </a:path>
            </a:pathLst>
          </a:custGeom>
          <a:blipFill>
            <a:blip r:embed="rId4"/>
            <a:stretch>
              <a:fillRect l="0" t="-1337" r="0" b="-1337"/>
            </a:stretch>
          </a:blipFill>
        </p:spPr>
      </p:sp>
      <p:sp>
        <p:nvSpPr>
          <p:cNvPr name="Freeform 5" id="5"/>
          <p:cNvSpPr/>
          <p:nvPr/>
        </p:nvSpPr>
        <p:spPr>
          <a:xfrm flipH="false" flipV="false" rot="0">
            <a:off x="9536357" y="5142259"/>
            <a:ext cx="7269657" cy="4913219"/>
          </a:xfrm>
          <a:custGeom>
            <a:avLst/>
            <a:gdLst/>
            <a:ahLst/>
            <a:cxnLst/>
            <a:rect r="r" b="b" t="t" l="l"/>
            <a:pathLst>
              <a:path h="4913219" w="7269657">
                <a:moveTo>
                  <a:pt x="0" y="0"/>
                </a:moveTo>
                <a:lnTo>
                  <a:pt x="7269656" y="0"/>
                </a:lnTo>
                <a:lnTo>
                  <a:pt x="7269656" y="4913219"/>
                </a:lnTo>
                <a:lnTo>
                  <a:pt x="0" y="4913219"/>
                </a:lnTo>
                <a:lnTo>
                  <a:pt x="0" y="0"/>
                </a:lnTo>
                <a:close/>
              </a:path>
            </a:pathLst>
          </a:custGeom>
          <a:blipFill>
            <a:blip r:embed="rId5"/>
            <a:stretch>
              <a:fillRect l="0" t="0" r="0" b="0"/>
            </a:stretch>
          </a:blipFill>
        </p:spPr>
      </p:sp>
      <p:sp>
        <p:nvSpPr>
          <p:cNvPr name="TextBox 6" id="6"/>
          <p:cNvSpPr txBox="true"/>
          <p:nvPr/>
        </p:nvSpPr>
        <p:spPr>
          <a:xfrm rot="0">
            <a:off x="6017434" y="332595"/>
            <a:ext cx="7037845" cy="913131"/>
          </a:xfrm>
          <a:prstGeom prst="rect">
            <a:avLst/>
          </a:prstGeom>
        </p:spPr>
        <p:txBody>
          <a:bodyPr anchor="t" rtlCol="false" tIns="0" lIns="0" bIns="0" rIns="0">
            <a:spAutoFit/>
          </a:bodyPr>
          <a:lstStyle/>
          <a:p>
            <a:pPr algn="ctr">
              <a:lnSpc>
                <a:spcPts val="7419"/>
              </a:lnSpc>
              <a:spcBef>
                <a:spcPct val="0"/>
              </a:spcBef>
            </a:pPr>
            <a:r>
              <a:rPr lang="en-US" b="true" sz="5299">
                <a:solidFill>
                  <a:srgbClr val="F7FAFC"/>
                </a:solidFill>
                <a:latin typeface="HK Grotesk Bold"/>
                <a:ea typeface="HK Grotesk Bold"/>
                <a:cs typeface="HK Grotesk Bold"/>
                <a:sym typeface="HK Grotesk Bold"/>
              </a:rPr>
              <a:t>YOLOV5 Architecture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grpSp>
        <p:nvGrpSpPr>
          <p:cNvPr name="Group 4" id="4"/>
          <p:cNvGrpSpPr>
            <a:grpSpLocks noChangeAspect="true"/>
          </p:cNvGrpSpPr>
          <p:nvPr/>
        </p:nvGrpSpPr>
        <p:grpSpPr>
          <a:xfrm rot="0">
            <a:off x="498226" y="1569910"/>
            <a:ext cx="6165560" cy="616556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38492" t="0" r="-38492" b="0"/>
              </a:stretch>
            </a:blipFill>
          </p:spPr>
        </p:sp>
      </p:grpSp>
      <p:sp>
        <p:nvSpPr>
          <p:cNvPr name="TextBox 8" id="8"/>
          <p:cNvSpPr txBox="true"/>
          <p:nvPr/>
        </p:nvSpPr>
        <p:spPr>
          <a:xfrm rot="0">
            <a:off x="8198019" y="194461"/>
            <a:ext cx="9392410"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MISTRAL - OLAMA</a:t>
            </a:r>
          </a:p>
        </p:txBody>
      </p:sp>
      <p:sp>
        <p:nvSpPr>
          <p:cNvPr name="TextBox 9" id="9"/>
          <p:cNvSpPr txBox="true"/>
          <p:nvPr/>
        </p:nvSpPr>
        <p:spPr>
          <a:xfrm rot="0">
            <a:off x="7202088" y="1503235"/>
            <a:ext cx="10609094" cy="7998290"/>
          </a:xfrm>
          <a:prstGeom prst="rect">
            <a:avLst/>
          </a:prstGeom>
        </p:spPr>
        <p:txBody>
          <a:bodyPr anchor="t" rtlCol="false" tIns="0" lIns="0" bIns="0" rIns="0">
            <a:spAutoFit/>
          </a:bodyPr>
          <a:lstStyle/>
          <a:p>
            <a:pPr algn="r">
              <a:lnSpc>
                <a:spcPts val="4203"/>
              </a:lnSpc>
            </a:pPr>
            <a:r>
              <a:rPr lang="en-US" sz="3002">
                <a:solidFill>
                  <a:srgbClr val="FFFFFF"/>
                </a:solidFill>
                <a:latin typeface="HK Grotesk"/>
                <a:ea typeface="HK Grotesk"/>
                <a:cs typeface="HK Grotesk"/>
                <a:sym typeface="HK Grotesk"/>
              </a:rPr>
              <a:t>Mistral is a lightweight, open-source large language model (LLM) developed to deliver fast and efficient performance while still generating high-quality text. It’s based on the Transformer architecture, the same powerful design used in models like GPT.</a:t>
            </a:r>
          </a:p>
          <a:p>
            <a:pPr algn="r">
              <a:lnSpc>
                <a:spcPts val="4203"/>
              </a:lnSpc>
            </a:pPr>
            <a:r>
              <a:rPr lang="en-US" sz="3002">
                <a:solidFill>
                  <a:srgbClr val="FFFFFF"/>
                </a:solidFill>
                <a:latin typeface="HK Grotesk"/>
                <a:ea typeface="HK Grotesk"/>
                <a:cs typeface="HK Grotesk"/>
                <a:sym typeface="HK Grotesk"/>
              </a:rPr>
              <a:t>Mistral is trained on a large amount of internet text and is capable of:</a:t>
            </a:r>
          </a:p>
          <a:p>
            <a:pPr algn="r" marL="648259" indent="-324129" lvl="1">
              <a:lnSpc>
                <a:spcPts val="4203"/>
              </a:lnSpc>
              <a:buFont typeface="Arial"/>
              <a:buChar char="•"/>
            </a:pPr>
            <a:r>
              <a:rPr lang="en-US" sz="3002">
                <a:solidFill>
                  <a:srgbClr val="FFFFFF"/>
                </a:solidFill>
                <a:latin typeface="HK Grotesk"/>
                <a:ea typeface="HK Grotesk"/>
                <a:cs typeface="HK Grotesk"/>
                <a:sym typeface="HK Grotesk"/>
              </a:rPr>
              <a:t>Understanding and generating human-like responses</a:t>
            </a:r>
          </a:p>
          <a:p>
            <a:pPr algn="r" marL="648259" indent="-324129" lvl="1">
              <a:lnSpc>
                <a:spcPts val="4203"/>
              </a:lnSpc>
              <a:buFont typeface="Arial"/>
              <a:buChar char="•"/>
            </a:pPr>
            <a:r>
              <a:rPr lang="en-US" sz="3002">
                <a:solidFill>
                  <a:srgbClr val="FFFFFF"/>
                </a:solidFill>
                <a:latin typeface="HK Grotesk"/>
                <a:ea typeface="HK Grotesk"/>
                <a:cs typeface="HK Grotesk"/>
                <a:sym typeface="HK Grotesk"/>
              </a:rPr>
              <a:t>Answering questions</a:t>
            </a:r>
          </a:p>
          <a:p>
            <a:pPr algn="r" marL="648259" indent="-324129" lvl="1">
              <a:lnSpc>
                <a:spcPts val="4203"/>
              </a:lnSpc>
              <a:buFont typeface="Arial"/>
              <a:buChar char="•"/>
            </a:pPr>
            <a:r>
              <a:rPr lang="en-US" sz="3002">
                <a:solidFill>
                  <a:srgbClr val="FFFFFF"/>
                </a:solidFill>
                <a:latin typeface="HK Grotesk"/>
                <a:ea typeface="HK Grotesk"/>
                <a:cs typeface="HK Grotesk"/>
                <a:sym typeface="HK Grotesk"/>
              </a:rPr>
              <a:t>Summarizing content</a:t>
            </a:r>
          </a:p>
          <a:p>
            <a:pPr algn="r" marL="648259" indent="-324129" lvl="1">
              <a:lnSpc>
                <a:spcPts val="4203"/>
              </a:lnSpc>
              <a:buFont typeface="Arial"/>
              <a:buChar char="•"/>
            </a:pPr>
            <a:r>
              <a:rPr lang="en-US" sz="3002">
                <a:solidFill>
                  <a:srgbClr val="FFFFFF"/>
                </a:solidFill>
                <a:latin typeface="HK Grotesk"/>
                <a:ea typeface="HK Grotesk"/>
                <a:cs typeface="HK Grotesk"/>
                <a:sym typeface="HK Grotesk"/>
              </a:rPr>
              <a:t>Holding contextual conversations</a:t>
            </a:r>
          </a:p>
          <a:p>
            <a:pPr algn="r">
              <a:lnSpc>
                <a:spcPts val="4203"/>
              </a:lnSpc>
            </a:pPr>
            <a:r>
              <a:rPr lang="en-US" sz="3002">
                <a:solidFill>
                  <a:srgbClr val="FFFFFF"/>
                </a:solidFill>
                <a:latin typeface="HK Grotesk"/>
                <a:ea typeface="HK Grotesk"/>
                <a:cs typeface="HK Grotesk"/>
                <a:sym typeface="HK Grotesk"/>
              </a:rPr>
              <a:t>In this project, Mistral is used via Ollama, which allows you to run the model locally on your PC—no cloud connection needed. This makes it perfect for private, offline AI chatbot interactions in classrooms.</a:t>
            </a:r>
          </a:p>
          <a:p>
            <a:pPr algn="r">
              <a:lnSpc>
                <a:spcPts val="4203"/>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631637" y="-450964"/>
            <a:ext cx="17024727" cy="10737964"/>
          </a:xfrm>
          <a:custGeom>
            <a:avLst/>
            <a:gdLst/>
            <a:ahLst/>
            <a:cxnLst/>
            <a:rect r="r" b="b" t="t" l="l"/>
            <a:pathLst>
              <a:path h="10737964" w="17024727">
                <a:moveTo>
                  <a:pt x="0" y="0"/>
                </a:moveTo>
                <a:lnTo>
                  <a:pt x="17024726" y="0"/>
                </a:lnTo>
                <a:lnTo>
                  <a:pt x="17024726" y="10737964"/>
                </a:lnTo>
                <a:lnTo>
                  <a:pt x="0" y="10737964"/>
                </a:lnTo>
                <a:lnTo>
                  <a:pt x="0" y="0"/>
                </a:lnTo>
                <a:close/>
              </a:path>
            </a:pathLst>
          </a:custGeom>
          <a:blipFill>
            <a:blip r:embed="rId3"/>
            <a:stretch>
              <a:fillRect l="0" t="-123699" r="0" b="0"/>
            </a:stretch>
          </a:blipFill>
        </p:spPr>
      </p:sp>
      <p:sp>
        <p:nvSpPr>
          <p:cNvPr name="Freeform 4" id="4"/>
          <p:cNvSpPr/>
          <p:nvPr/>
        </p:nvSpPr>
        <p:spPr>
          <a:xfrm flipH="false" flipV="false" rot="0">
            <a:off x="2276153" y="782962"/>
            <a:ext cx="13735695" cy="8721076"/>
          </a:xfrm>
          <a:custGeom>
            <a:avLst/>
            <a:gdLst/>
            <a:ahLst/>
            <a:cxnLst/>
            <a:rect r="r" b="b" t="t" l="l"/>
            <a:pathLst>
              <a:path h="8721076" w="13735695">
                <a:moveTo>
                  <a:pt x="0" y="0"/>
                </a:moveTo>
                <a:lnTo>
                  <a:pt x="13735694" y="0"/>
                </a:lnTo>
                <a:lnTo>
                  <a:pt x="13735694" y="8721076"/>
                </a:lnTo>
                <a:lnTo>
                  <a:pt x="0" y="8721076"/>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true" flipV="false" rot="0">
            <a:off x="302823" y="1186526"/>
            <a:ext cx="6941783" cy="12795913"/>
          </a:xfrm>
          <a:custGeom>
            <a:avLst/>
            <a:gdLst/>
            <a:ahLst/>
            <a:cxnLst/>
            <a:rect r="r" b="b" t="t" l="l"/>
            <a:pathLst>
              <a:path h="12795913" w="6941783">
                <a:moveTo>
                  <a:pt x="6941783" y="0"/>
                </a:moveTo>
                <a:lnTo>
                  <a:pt x="0" y="0"/>
                </a:lnTo>
                <a:lnTo>
                  <a:pt x="0" y="12795913"/>
                </a:lnTo>
                <a:lnTo>
                  <a:pt x="6941783" y="12795913"/>
                </a:lnTo>
                <a:lnTo>
                  <a:pt x="6941783" y="0"/>
                </a:lnTo>
                <a:close/>
              </a:path>
            </a:pathLst>
          </a:custGeom>
          <a:blipFill>
            <a:blip r:embed="rId4"/>
            <a:stretch>
              <a:fillRect l="0" t="0" r="0" b="0"/>
            </a:stretch>
          </a:blipFill>
        </p:spPr>
      </p:sp>
      <p:sp>
        <p:nvSpPr>
          <p:cNvPr name="TextBox 5" id="5"/>
          <p:cNvSpPr txBox="true"/>
          <p:nvPr/>
        </p:nvSpPr>
        <p:spPr>
          <a:xfrm rot="0">
            <a:off x="4557553" y="449155"/>
            <a:ext cx="12946608" cy="1150112"/>
          </a:xfrm>
          <a:prstGeom prst="rect">
            <a:avLst/>
          </a:prstGeom>
        </p:spPr>
        <p:txBody>
          <a:bodyPr anchor="t" rtlCol="false" tIns="0" lIns="0" bIns="0" rIns="0">
            <a:spAutoFit/>
          </a:bodyPr>
          <a:lstStyle/>
          <a:p>
            <a:pPr algn="r">
              <a:lnSpc>
                <a:spcPts val="4536"/>
              </a:lnSpc>
            </a:pPr>
            <a:r>
              <a:rPr lang="en-US" b="true" sz="4014">
                <a:solidFill>
                  <a:srgbClr val="FFFFFF"/>
                </a:solidFill>
                <a:latin typeface="Glacial Indifference Bold"/>
                <a:ea typeface="Glacial Indifference Bold"/>
                <a:cs typeface="Glacial Indifference Bold"/>
                <a:sym typeface="Glacial Indifference Bold"/>
              </a:rPr>
              <a:t>NATURAL LANGUAGE PROCESSING (CHATBOT WITH MISTRAL VIA OLLAMA)</a:t>
            </a:r>
          </a:p>
        </p:txBody>
      </p:sp>
      <p:sp>
        <p:nvSpPr>
          <p:cNvPr name="TextBox 6" id="6"/>
          <p:cNvSpPr txBox="true"/>
          <p:nvPr/>
        </p:nvSpPr>
        <p:spPr>
          <a:xfrm rot="0">
            <a:off x="8059233" y="2514419"/>
            <a:ext cx="9444928" cy="7335520"/>
          </a:xfrm>
          <a:prstGeom prst="rect">
            <a:avLst/>
          </a:prstGeom>
        </p:spPr>
        <p:txBody>
          <a:bodyPr anchor="t" rtlCol="false" tIns="0" lIns="0" bIns="0" rIns="0">
            <a:spAutoFit/>
          </a:bodyPr>
          <a:lstStyle/>
          <a:p>
            <a:pPr algn="r" marL="798828" indent="-399414" lvl="1">
              <a:lnSpc>
                <a:spcPts val="5179"/>
              </a:lnSpc>
              <a:buFont typeface="Arial"/>
              <a:buChar char="•"/>
            </a:pPr>
            <a:r>
              <a:rPr lang="en-US" sz="3699">
                <a:solidFill>
                  <a:srgbClr val="FFFFFF"/>
                </a:solidFill>
                <a:latin typeface="HK Grotesk"/>
                <a:ea typeface="HK Grotesk"/>
                <a:cs typeface="HK Grotesk"/>
                <a:sym typeface="HK Grotesk"/>
              </a:rPr>
              <a:t>Concept: A language model (LLM) that generates human-like responses.</a:t>
            </a:r>
          </a:p>
          <a:p>
            <a:pPr algn="r" marL="798828" indent="-399414" lvl="1">
              <a:lnSpc>
                <a:spcPts val="5179"/>
              </a:lnSpc>
              <a:buFont typeface="Arial"/>
              <a:buChar char="•"/>
            </a:pPr>
            <a:r>
              <a:rPr lang="en-US" sz="3699">
                <a:solidFill>
                  <a:srgbClr val="FFFFFF"/>
                </a:solidFill>
                <a:latin typeface="HK Grotesk"/>
                <a:ea typeface="HK Grotesk"/>
                <a:cs typeface="HK Grotesk"/>
                <a:sym typeface="HK Grotesk"/>
              </a:rPr>
              <a:t>Library/Tool: ollama, running Mistral model locally.</a:t>
            </a:r>
          </a:p>
          <a:p>
            <a:pPr algn="r" marL="885186" indent="-442593" lvl="1">
              <a:lnSpc>
                <a:spcPts val="5739"/>
              </a:lnSpc>
              <a:buFont typeface="Arial"/>
              <a:buChar char="•"/>
            </a:pPr>
            <a:r>
              <a:rPr lang="en-US" sz="4099">
                <a:solidFill>
                  <a:srgbClr val="FFFFFF"/>
                </a:solidFill>
                <a:latin typeface="HK Grotesk"/>
                <a:ea typeface="HK Grotesk"/>
                <a:cs typeface="HK Grotesk"/>
                <a:sym typeface="HK Grotesk"/>
              </a:rPr>
              <a:t>What it does: Converts user input (spoken) into a chatbot response.</a:t>
            </a:r>
          </a:p>
          <a:p>
            <a:pPr algn="r" marL="798828" indent="-399414" lvl="1">
              <a:lnSpc>
                <a:spcPts val="5179"/>
              </a:lnSpc>
              <a:buFont typeface="Arial"/>
              <a:buChar char="•"/>
            </a:pPr>
            <a:r>
              <a:rPr lang="en-US" sz="3699">
                <a:solidFill>
                  <a:srgbClr val="FFFFFF"/>
                </a:solidFill>
                <a:latin typeface="HK Grotesk"/>
                <a:ea typeface="HK Grotesk"/>
                <a:cs typeface="HK Grotesk"/>
                <a:sym typeface="HK Grotesk"/>
              </a:rPr>
              <a:t>DL Principle: Uses the transformer architecture, trained on large-scale text data to understand and generate meaningful text.</a:t>
            </a:r>
          </a:p>
          <a:p>
            <a:pPr algn="r">
              <a:lnSpc>
                <a:spcPts val="517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grpSp>
        <p:nvGrpSpPr>
          <p:cNvPr name="Group 4" id="4"/>
          <p:cNvGrpSpPr>
            <a:grpSpLocks noChangeAspect="true"/>
          </p:cNvGrpSpPr>
          <p:nvPr/>
        </p:nvGrpSpPr>
        <p:grpSpPr>
          <a:xfrm rot="0">
            <a:off x="498226" y="1569910"/>
            <a:ext cx="6165560" cy="616556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1750" t="0" r="-21750" b="0"/>
              </a:stretch>
            </a:blipFill>
          </p:spPr>
        </p:sp>
      </p:grpSp>
      <p:sp>
        <p:nvSpPr>
          <p:cNvPr name="TextBox 8" id="8"/>
          <p:cNvSpPr txBox="true"/>
          <p:nvPr/>
        </p:nvSpPr>
        <p:spPr>
          <a:xfrm rot="0">
            <a:off x="1641657" y="194461"/>
            <a:ext cx="15948772"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 SPEECH-TO-TEXT (STT) CONVERSION</a:t>
            </a:r>
          </a:p>
        </p:txBody>
      </p:sp>
      <p:sp>
        <p:nvSpPr>
          <p:cNvPr name="TextBox 9" id="9"/>
          <p:cNvSpPr txBox="true"/>
          <p:nvPr/>
        </p:nvSpPr>
        <p:spPr>
          <a:xfrm rot="0">
            <a:off x="7290389" y="3247183"/>
            <a:ext cx="10609094" cy="4261279"/>
          </a:xfrm>
          <a:prstGeom prst="rect">
            <a:avLst/>
          </a:prstGeom>
        </p:spPr>
        <p:txBody>
          <a:bodyPr anchor="t" rtlCol="false" tIns="0" lIns="0" bIns="0" rIns="0">
            <a:spAutoFit/>
          </a:bodyPr>
          <a:lstStyle/>
          <a:p>
            <a:pPr algn="r" marL="648259" indent="-324129" lvl="1">
              <a:lnSpc>
                <a:spcPts val="4203"/>
              </a:lnSpc>
              <a:buFont typeface="Arial"/>
              <a:buChar char="•"/>
            </a:pPr>
            <a:r>
              <a:rPr lang="en-US" sz="3002">
                <a:solidFill>
                  <a:srgbClr val="FFFFFF"/>
                </a:solidFill>
                <a:latin typeface="HK Grotesk"/>
                <a:ea typeface="HK Grotesk"/>
                <a:cs typeface="HK Grotesk"/>
                <a:sym typeface="HK Grotesk"/>
              </a:rPr>
              <a:t>Concept: Converts spoken audio into text in real-time.</a:t>
            </a:r>
          </a:p>
          <a:p>
            <a:pPr algn="r" marL="648259" indent="-324129" lvl="1">
              <a:lnSpc>
                <a:spcPts val="4203"/>
              </a:lnSpc>
              <a:buFont typeface="Arial"/>
              <a:buChar char="•"/>
            </a:pPr>
            <a:r>
              <a:rPr lang="en-US" sz="3002">
                <a:solidFill>
                  <a:srgbClr val="FFFFFF"/>
                </a:solidFill>
                <a:latin typeface="HK Grotesk"/>
                <a:ea typeface="HK Grotesk"/>
                <a:cs typeface="HK Grotesk"/>
                <a:sym typeface="HK Grotesk"/>
              </a:rPr>
              <a:t>Library/Tool: speech_recognition + sounddevice</a:t>
            </a:r>
          </a:p>
          <a:p>
            <a:pPr algn="r" marL="648259" indent="-324129" lvl="1">
              <a:lnSpc>
                <a:spcPts val="4203"/>
              </a:lnSpc>
              <a:buFont typeface="Arial"/>
              <a:buChar char="•"/>
            </a:pPr>
            <a:r>
              <a:rPr lang="en-US" sz="3002">
                <a:solidFill>
                  <a:srgbClr val="FFFFFF"/>
                </a:solidFill>
                <a:latin typeface="HK Grotesk"/>
                <a:ea typeface="HK Grotesk"/>
                <a:cs typeface="HK Grotesk"/>
                <a:sym typeface="HK Grotesk"/>
              </a:rPr>
              <a:t>What it does: Captures live audio, converts it into text using Google's STT engine.</a:t>
            </a:r>
          </a:p>
          <a:p>
            <a:pPr algn="r" marL="648259" indent="-324129" lvl="1">
              <a:lnSpc>
                <a:spcPts val="4203"/>
              </a:lnSpc>
              <a:buFont typeface="Arial"/>
              <a:buChar char="•"/>
            </a:pPr>
            <a:r>
              <a:rPr lang="en-US" sz="3002">
                <a:solidFill>
                  <a:srgbClr val="FFFFFF"/>
                </a:solidFill>
                <a:latin typeface="HK Grotesk"/>
                <a:ea typeface="HK Grotesk"/>
                <a:cs typeface="HK Grotesk"/>
                <a:sym typeface="HK Grotesk"/>
              </a:rPr>
              <a:t>DL P</a:t>
            </a:r>
            <a:r>
              <a:rPr lang="en-US" sz="3002">
                <a:solidFill>
                  <a:srgbClr val="FFFFFF"/>
                </a:solidFill>
                <a:latin typeface="HK Grotesk"/>
                <a:ea typeface="HK Grotesk"/>
                <a:cs typeface="HK Grotesk"/>
                <a:sym typeface="HK Grotesk"/>
              </a:rPr>
              <a:t>rinciple: Google’s backend model uses recurrent or transformer-based deep learning models trained on audio-linguistic data.</a:t>
            </a:r>
          </a:p>
          <a:p>
            <a:pPr algn="r">
              <a:lnSpc>
                <a:spcPts val="4203"/>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grpSp>
        <p:nvGrpSpPr>
          <p:cNvPr name="Group 4" id="4"/>
          <p:cNvGrpSpPr>
            <a:grpSpLocks noChangeAspect="true"/>
          </p:cNvGrpSpPr>
          <p:nvPr/>
        </p:nvGrpSpPr>
        <p:grpSpPr>
          <a:xfrm rot="0">
            <a:off x="233323" y="2060720"/>
            <a:ext cx="6165560" cy="616556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38492" t="0" r="-38492" b="0"/>
              </a:stretch>
            </a:blipFill>
          </p:spPr>
        </p:sp>
      </p:grpSp>
      <p:sp>
        <p:nvSpPr>
          <p:cNvPr name="TextBox 8" id="8"/>
          <p:cNvSpPr txBox="true"/>
          <p:nvPr/>
        </p:nvSpPr>
        <p:spPr>
          <a:xfrm rot="0">
            <a:off x="1950711" y="525590"/>
            <a:ext cx="15948772"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REAL-TIME VIDEO PROCESSING</a:t>
            </a:r>
          </a:p>
        </p:txBody>
      </p:sp>
      <p:sp>
        <p:nvSpPr>
          <p:cNvPr name="TextBox 9" id="9"/>
          <p:cNvSpPr txBox="true"/>
          <p:nvPr/>
        </p:nvSpPr>
        <p:spPr>
          <a:xfrm rot="0">
            <a:off x="6663786" y="3732840"/>
            <a:ext cx="11235697" cy="3193562"/>
          </a:xfrm>
          <a:prstGeom prst="rect">
            <a:avLst/>
          </a:prstGeom>
        </p:spPr>
        <p:txBody>
          <a:bodyPr anchor="t" rtlCol="false" tIns="0" lIns="0" bIns="0" rIns="0">
            <a:spAutoFit/>
          </a:bodyPr>
          <a:lstStyle/>
          <a:p>
            <a:pPr algn="r" marL="648259" indent="-324129" lvl="1">
              <a:lnSpc>
                <a:spcPts val="4203"/>
              </a:lnSpc>
              <a:buFont typeface="Arial"/>
              <a:buChar char="•"/>
            </a:pPr>
            <a:r>
              <a:rPr lang="en-US" sz="3002">
                <a:solidFill>
                  <a:srgbClr val="FFFFFF"/>
                </a:solidFill>
                <a:latin typeface="HK Grotesk"/>
                <a:ea typeface="HK Grotesk"/>
                <a:cs typeface="HK Grotesk"/>
                <a:sym typeface="HK Grotesk"/>
              </a:rPr>
              <a:t>oncept: Captures live webcam video and applies object detection.</a:t>
            </a:r>
          </a:p>
          <a:p>
            <a:pPr algn="r" marL="648259" indent="-324129" lvl="1">
              <a:lnSpc>
                <a:spcPts val="4203"/>
              </a:lnSpc>
              <a:buFont typeface="Arial"/>
              <a:buChar char="•"/>
            </a:pPr>
            <a:r>
              <a:rPr lang="en-US" sz="3002">
                <a:solidFill>
                  <a:srgbClr val="FFFFFF"/>
                </a:solidFill>
                <a:latin typeface="HK Grotesk"/>
                <a:ea typeface="HK Grotesk"/>
                <a:cs typeface="HK Grotesk"/>
                <a:sym typeface="HK Grotesk"/>
              </a:rPr>
              <a:t>Library/Tool: OpenCV, YOLOv5</a:t>
            </a:r>
          </a:p>
          <a:p>
            <a:pPr algn="r" marL="648259" indent="-324129" lvl="1">
              <a:lnSpc>
                <a:spcPts val="4203"/>
              </a:lnSpc>
              <a:buFont typeface="Arial"/>
              <a:buChar char="•"/>
            </a:pPr>
            <a:r>
              <a:rPr lang="en-US" sz="3002">
                <a:solidFill>
                  <a:srgbClr val="FFFFFF"/>
                </a:solidFill>
                <a:latin typeface="HK Grotesk"/>
                <a:ea typeface="HK Grotesk"/>
                <a:cs typeface="HK Grotesk"/>
                <a:sym typeface="HK Grotesk"/>
              </a:rPr>
              <a:t>What it does: Captures frames from the webcam, feeds them into YOLOv5, and overlays detection results in real-time</a:t>
            </a:r>
          </a:p>
          <a:p>
            <a:pPr algn="r">
              <a:lnSpc>
                <a:spcPts val="4203"/>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DAGjvFyBbLo</dc:identifier>
  <dcterms:modified xsi:type="dcterms:W3CDTF">2011-08-01T06:04:30Z</dcterms:modified>
  <cp:revision>1</cp:revision>
  <dc:title>CameraBot</dc:title>
</cp:coreProperties>
</file>